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728" r:id="rId5"/>
    <p:sldMasterId id="2147483729" r:id="rId6"/>
    <p:sldMasterId id="2147483730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</p:sldIdLst>
  <p:sldSz cy="6858000" cx="12198350"/>
  <p:notesSz cx="6950075" cy="9236075"/>
  <p:embeddedFontLst>
    <p:embeddedFont>
      <p:font typeface="Inter-Regular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  <p15:guide id="3" orient="horz" pos="335">
          <p15:clr>
            <a:srgbClr val="A4A3A4"/>
          </p15:clr>
        </p15:guide>
        <p15:guide id="4" orient="horz" pos="190">
          <p15:clr>
            <a:srgbClr val="A4A3A4"/>
          </p15:clr>
        </p15:guide>
        <p15:guide id="5" pos="386">
          <p15:clr>
            <a:srgbClr val="A4A3A4"/>
          </p15:clr>
        </p15:guide>
        <p15:guide id="6" pos="7298">
          <p15:clr>
            <a:srgbClr val="A4A3A4"/>
          </p15:clr>
        </p15:guide>
        <p15:guide id="7" orient="horz" pos="709">
          <p15:clr>
            <a:srgbClr val="A4A3A4"/>
          </p15:clr>
        </p15:guide>
        <p15:guide id="8" orient="horz" pos="3886">
          <p15:clr>
            <a:srgbClr val="A4A3A4"/>
          </p15:clr>
        </p15:guide>
        <p15:guide id="9" orient="horz" pos="4178">
          <p15:clr>
            <a:srgbClr val="A4A3A4"/>
          </p15:clr>
        </p15:guide>
      </p15:sldGuideLst>
    </p:ext>
    <p:ext uri="{2D200454-40CA-4A62-9FC3-DE9A4176ACB9}">
      <p15:notesGuideLst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72DF063-DEF7-4243-BE70-9C768DC6360F}">
  <a:tblStyle styleId="{572DF063-DEF7-4243-BE70-9C768DC6360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6950ED2-A7F9-468D-9E38-71B977AC7660}" styleName="Table_1">
    <a:wholeTbl>
      <a:tcTxStyle b="off" i="off">
        <a:font>
          <a:latin typeface="EYInterstate Light"/>
          <a:ea typeface="EYInterstate Light"/>
          <a:cs typeface="EYInterstate Ligh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dk1"/>
          </a:solidFill>
        </a:fill>
      </a:tcStyle>
    </a:wholeTbl>
    <a:band1H>
      <a:tcTxStyle/>
      <a:tcStyle>
        <a:fill>
          <a:solidFill>
            <a:schemeClr val="dk1"/>
          </a:solidFill>
        </a:fill>
      </a:tcStyle>
    </a:band1H>
    <a:band2H>
      <a:tcTxStyle/>
    </a:band2H>
    <a:band1V>
      <a:tcTxStyle/>
      <a:tcStyle>
        <a:fill>
          <a:solidFill>
            <a:schemeClr val="dk1"/>
          </a:solidFill>
        </a:fill>
      </a:tcStyle>
    </a:band1V>
    <a:band2V>
      <a:tcTxStyle/>
    </a:band2V>
    <a:lastCol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  <p:guide pos="335" orient="horz"/>
        <p:guide pos="190" orient="horz"/>
        <p:guide pos="386"/>
        <p:guide pos="7298"/>
        <p:guide pos="709" orient="horz"/>
        <p:guide pos="3886" orient="horz"/>
        <p:guide pos="4178" orient="horz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09" orient="horz"/>
        <p:guide pos="2189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Inter-Regular-regular.fntdata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0" Type="http://schemas.openxmlformats.org/officeDocument/2006/relationships/font" Target="fonts/Inter-Regular-bold.fntdata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6768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11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12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1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3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1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4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1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5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1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16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3" name="Google Shape;583;p1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7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1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18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p1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19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1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" name="Google Shape;406;p2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2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5" name="Google Shape;635;p20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p20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4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4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6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7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8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9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/>
          <p:nvPr/>
        </p:nvSpPr>
        <p:spPr>
          <a:xfrm rot="10800000">
            <a:off x="620685" y="824947"/>
            <a:ext cx="6012542" cy="38053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349" y="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0" name="Google Shape;80;p11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84" name="Google Shape;84;p11"/>
          <p:cNvCxnSpPr/>
          <p:nvPr/>
        </p:nvCxnSpPr>
        <p:spPr>
          <a:xfrm>
            <a:off x="2695294" y="907750"/>
            <a:ext cx="8892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88" name="Google Shape;88;p12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/>
        </p:nvSpPr>
        <p:spPr>
          <a:xfrm>
            <a:off x="477351" y="1488927"/>
            <a:ext cx="2338388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IN" sz="11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5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15"/>
          <p:cNvSpPr txBox="1"/>
          <p:nvPr/>
        </p:nvSpPr>
        <p:spPr>
          <a:xfrm>
            <a:off x="4929981" y="979787"/>
            <a:ext cx="2338388" cy="8826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IN" sz="11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16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17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10" name="Google Shape;110;p17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7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12" name="Google Shape;112;p17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16" name="Google Shape;116;p18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19" name="Google Shape;119;p19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3" name="Google Shape;123;p20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cxnSp>
        <p:nvCxnSpPr>
          <p:cNvPr id="124" name="Google Shape;124;p20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24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7" name="Google Shape;127;p21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8" name="Google Shape;128;p21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21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21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31" name="Google Shape;131;p21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9" name="Google Shape;149;p3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0" name="Google Shape;150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31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1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55" name="Google Shape;155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 alternate" showMasterSp="0">
  <p:cSld name="2_Cover alternat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/>
          <p:nvPr/>
        </p:nvSpPr>
        <p:spPr>
          <a:xfrm rot="10800000">
            <a:off x="620685" y="824947"/>
            <a:ext cx="6012542" cy="38053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349" y="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 alternate" showMasterSp="0">
  <p:cSld name="2_Cover alternate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3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4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0" name="Google Shape;170;p34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1" name="Google Shape;171;p34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90"/>
              </a:buClr>
              <a:buSzPts val="1200"/>
              <a:buFont typeface="Calibri"/>
              <a:buNone/>
            </a:pPr>
            <a:r>
              <a:rPr b="0" i="0" lang="en-IN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172" name="Google Shape;17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4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4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5" name="Google Shape;175;p34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6" name="Google Shape;176;p34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7" name="Google Shape;177;p34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5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35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Google Shape;183;p3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4" name="Google Shape;184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7" name="Google Shape;187;p3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8" name="Google Shape;188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3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2" name="Google Shape;19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94" name="Google Shape;194;p3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3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3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3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3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3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1" name="Google Shape;201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203" name="Google Shape;203;p3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3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5" name="Google Shape;205;p3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3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8" name="Google Shape;208;p4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9" name="Google Shape;20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4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alternate" showMasterSp="0">
  <p:cSld name="1_Cover alternat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498115" y="795662"/>
            <a:ext cx="4930412" cy="3581484"/>
          </a:xfrm>
          <a:custGeom>
            <a:rect b="b" l="l" r="r" t="t"/>
            <a:pathLst>
              <a:path extrusionOk="0" h="3092804" w="4257675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41" name="Google Shape;41;p5"/>
          <p:cNvCxnSpPr/>
          <p:nvPr/>
        </p:nvCxnSpPr>
        <p:spPr>
          <a:xfrm>
            <a:off x="1333184" y="5709060"/>
            <a:ext cx="8122101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5"/>
          <p:cNvSpPr txBox="1"/>
          <p:nvPr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sp>
        <p:nvSpPr>
          <p:cNvPr id="43" name="Google Shape;43;p5"/>
          <p:cNvSpPr txBox="1"/>
          <p:nvPr>
            <p:ph idx="2" type="body"/>
          </p:nvPr>
        </p:nvSpPr>
        <p:spPr>
          <a:xfrm>
            <a:off x="4619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3" type="body"/>
          </p:nvPr>
        </p:nvSpPr>
        <p:spPr>
          <a:xfrm>
            <a:off x="4619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216" name="Google Shape;216;p4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7" name="Google Shape;217;p4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8" name="Google Shape;218;p4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221" name="Google Shape;221;p4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p4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3" name="Google Shape;223;p4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226" name="Google Shape;226;p4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7" name="Google Shape;227;p4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9" name="Google Shape;229;p4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0" name="Google Shape;230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4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Google Shape;234;p4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5" name="Google Shape;235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4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" name="Google Shape;238;p4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9" name="Google Shape;239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4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2" name="Google Shape;242;p4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4" name="Google Shape;244;p4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5" name="Google Shape;245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7" name="Google Shape;247;p4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8" name="Google Shape;248;p4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9" name="Google Shape;249;p4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0" name="Google Shape;250;p4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9" name="Google Shape;49;p6"/>
          <p:cNvSpPr/>
          <p:nvPr/>
        </p:nvSpPr>
        <p:spPr>
          <a:xfrm>
            <a:off x="489366" y="723658"/>
            <a:ext cx="5680945" cy="3452894"/>
          </a:xfrm>
          <a:custGeom>
            <a:rect b="b" l="l" r="r" t="t"/>
            <a:pathLst>
              <a:path extrusionOk="0" h="3452894" w="5680945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6"/>
          <p:cNvSpPr/>
          <p:nvPr/>
        </p:nvSpPr>
        <p:spPr>
          <a:xfrm>
            <a:off x="489366" y="4021755"/>
            <a:ext cx="151647" cy="151647"/>
          </a:xfrm>
          <a:custGeom>
            <a:rect b="b" l="l" r="r" t="t"/>
            <a:pathLst>
              <a:path extrusionOk="0" h="151647" w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774697" y="4021755"/>
            <a:ext cx="151647" cy="151647"/>
          </a:xfrm>
          <a:custGeom>
            <a:rect b="b" l="l" r="r" t="t"/>
            <a:pathLst>
              <a:path extrusionOk="0" h="151647" w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6"/>
          <p:cNvSpPr/>
          <p:nvPr/>
        </p:nvSpPr>
        <p:spPr>
          <a:xfrm>
            <a:off x="1059910" y="4021755"/>
            <a:ext cx="151647" cy="151647"/>
          </a:xfrm>
          <a:custGeom>
            <a:rect b="b" l="l" r="r" t="t"/>
            <a:pathLst>
              <a:path extrusionOk="0" h="151647" w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5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5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" name="Google Shape;276;p5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77" name="Google Shape;277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5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59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2" name="Google Shape;282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9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59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 alternate" showMasterSp="0">
  <p:cSld name="2_Cover alternate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0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60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60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1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2" name="Google Shape;292;p61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3" name="Google Shape;293;p61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90"/>
              </a:buClr>
              <a:buSzPts val="1200"/>
              <a:buFont typeface="Calibri"/>
              <a:buNone/>
            </a:pPr>
            <a:r>
              <a:rPr b="0" i="0" lang="en-IN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94" name="Google Shape;294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61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61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7" name="Google Shape;297;p61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8" name="Google Shape;298;p61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9" name="Google Shape;299;p61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62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62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tall" showMasterSp="0">
  <p:cSld name="Approved question tall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" type="subTitle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57" name="Google Shape;57;p7"/>
          <p:cNvGrpSpPr/>
          <p:nvPr/>
        </p:nvGrpSpPr>
        <p:grpSpPr>
          <a:xfrm>
            <a:off x="489366" y="876058"/>
            <a:ext cx="4855295" cy="3374475"/>
            <a:chOff x="6855933" y="899048"/>
            <a:chExt cx="4855295" cy="3374475"/>
          </a:xfrm>
        </p:grpSpPr>
        <p:sp>
          <p:nvSpPr>
            <p:cNvPr id="58" name="Google Shape;58;p7"/>
            <p:cNvSpPr/>
            <p:nvPr/>
          </p:nvSpPr>
          <p:spPr>
            <a:xfrm>
              <a:off x="6855933" y="899048"/>
              <a:ext cx="4855295" cy="3374475"/>
            </a:xfrm>
            <a:custGeom>
              <a:rect b="b" l="l" r="r" t="t"/>
              <a:pathLst>
                <a:path extrusionOk="0" h="3374474" w="485529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7"/>
            <p:cNvSpPr/>
            <p:nvPr/>
          </p:nvSpPr>
          <p:spPr>
            <a:xfrm>
              <a:off x="6855933" y="4127146"/>
              <a:ext cx="143595" cy="143595"/>
            </a:xfrm>
            <a:custGeom>
              <a:rect b="b" l="l" r="r" t="t"/>
              <a:pathLst>
                <a:path extrusionOk="0" h="143594" w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7"/>
            <p:cNvSpPr/>
            <p:nvPr/>
          </p:nvSpPr>
          <p:spPr>
            <a:xfrm>
              <a:off x="7133789" y="4127146"/>
              <a:ext cx="143595" cy="143595"/>
            </a:xfrm>
            <a:custGeom>
              <a:rect b="b" l="l" r="r" t="t"/>
              <a:pathLst>
                <a:path extrusionOk="0" h="143594" w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7"/>
            <p:cNvSpPr/>
            <p:nvPr/>
          </p:nvSpPr>
          <p:spPr>
            <a:xfrm>
              <a:off x="7411555" y="4127146"/>
              <a:ext cx="143595" cy="143595"/>
            </a:xfrm>
            <a:custGeom>
              <a:rect b="b" l="l" r="r" t="t"/>
              <a:pathLst>
                <a:path extrusionOk="0" h="143594" w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2" name="Google Shape;6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5" name="Google Shape;305;p63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06" name="Google Shape;306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6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Google Shape;309;p64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10" name="Google Shape;310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64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12" name="Google Shape;312;p64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64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4" name="Google Shape;314;p64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5" name="Google Shape;315;p64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6" name="Google Shape;316;p64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8" name="Google Shape;318;p65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19" name="Google Shape;319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65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21" name="Google Shape;321;p65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65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3" name="Google Shape;323;p65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4" name="Google Shape;324;p65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6" name="Google Shape;326;p6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27" name="Google Shape;327;p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6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66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67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8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334" name="Google Shape;334;p68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5" name="Google Shape;335;p68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6" name="Google Shape;336;p68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69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339" name="Google Shape;339;p69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0" name="Google Shape;340;p69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1" name="Google Shape;341;p69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0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44" name="Google Shape;344;p70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5" name="Google Shape;345;p70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7" name="Google Shape;347;p7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48" name="Google Shape;348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7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7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1" name="Google Shape;351;p71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2" name="Google Shape;352;p71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53" name="Google Shape;353;p7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4" name="Google Shape;354;p7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6" name="Google Shape;356;p72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57" name="Google Shape;357;p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7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9" name="Google Shape;359;p72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5" name="Google Shape;65;p8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1" name="Google Shape;361;p73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62" name="Google Shape;362;p7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73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5" name="Google Shape;365;p7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66" name="Google Shape;366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74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8" name="Google Shape;368;p74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9" name="Google Shape;369;p74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1" name="Google Shape;371;p7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72" name="Google Shape;372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75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4" name="Google Shape;374;p75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5" name="Google Shape;375;p75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6" name="Google Shape;376;p75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7" name="Google Shape;377;p75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7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8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8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81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Google Shape;392;p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82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9" name="Google Shape;69;p9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8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72" name="Google Shape;72;p10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77" name="Google Shape;77;p10"/>
          <p:cNvCxnSpPr/>
          <p:nvPr/>
        </p:nvCxnSpPr>
        <p:spPr>
          <a:xfrm>
            <a:off x="609918" y="907750"/>
            <a:ext cx="7723854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0" Type="http://schemas.openxmlformats.org/officeDocument/2006/relationships/theme" Target="../theme/theme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51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53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6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78.xml"/><Relationship Id="rId23" Type="http://schemas.openxmlformats.org/officeDocument/2006/relationships/slideLayout" Target="../slideLayouts/slideLayout77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26" Type="http://schemas.openxmlformats.org/officeDocument/2006/relationships/slideLayout" Target="../slideLayouts/slideLayout80.xml"/><Relationship Id="rId25" Type="http://schemas.openxmlformats.org/officeDocument/2006/relationships/slideLayout" Target="../slideLayouts/slideLayout79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352728" y="6471244"/>
            <a:ext cx="1191258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988" y="6471244"/>
            <a:ext cx="30861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1244"/>
            <a:ext cx="663066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216195" y="6338680"/>
            <a:ext cx="396000" cy="396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0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Google Shape;144;p30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45" name="Google Shape;145;p30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30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1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7" name="Google Shape;147;p30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7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1" name="Google Shape;271;p57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272" name="Google Shape;272;p57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57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1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274" name="Google Shape;274;p57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5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4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b="1" lang="en-IN"/>
              <a:t>CO/IF_22316_</a:t>
            </a:r>
            <a:r>
              <a:rPr lang="en-IN"/>
              <a:t>Object Oriented Programming Using C++_UO5_c.1</a:t>
            </a:r>
            <a:br>
              <a:rPr lang="en-IN"/>
            </a:br>
            <a:endParaRPr/>
          </a:p>
        </p:txBody>
      </p:sp>
      <p:sp>
        <p:nvSpPr>
          <p:cNvPr id="401" name="Google Shape;401;p84"/>
          <p:cNvSpPr txBox="1"/>
          <p:nvPr>
            <p:ph idx="4294967295" type="subTitle"/>
          </p:nvPr>
        </p:nvSpPr>
        <p:spPr>
          <a:xfrm>
            <a:off x="915578" y="3406698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b="1" i="0" lang="en-IN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 JULY 2020</a:t>
            </a:r>
            <a:endParaRPr/>
          </a:p>
        </p:txBody>
      </p:sp>
      <p:sp>
        <p:nvSpPr>
          <p:cNvPr id="402" name="Google Shape;402;p84"/>
          <p:cNvSpPr/>
          <p:nvPr/>
        </p:nvSpPr>
        <p:spPr>
          <a:xfrm>
            <a:off x="787449" y="2622801"/>
            <a:ext cx="312771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Sonal Gupta, Lecturer, Vidyalankar Polytechnic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84"/>
          <p:cNvSpPr/>
          <p:nvPr/>
        </p:nvSpPr>
        <p:spPr>
          <a:xfrm>
            <a:off x="787449" y="3883148"/>
            <a:ext cx="347165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93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Writing into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9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1" name="Google Shape;511;p93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93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13" name="Google Shape;513;p93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514" name="Google Shape;514;p93"/>
          <p:cNvPicPr preferRelativeResize="0"/>
          <p:nvPr/>
        </p:nvPicPr>
        <p:blipFill rotWithShape="1">
          <a:blip r:embed="rId3">
            <a:alphaModFix/>
          </a:blip>
          <a:srcRect b="43404" l="22999" r="50652" t="23156"/>
          <a:stretch/>
        </p:blipFill>
        <p:spPr>
          <a:xfrm>
            <a:off x="609918" y="1919876"/>
            <a:ext cx="5167441" cy="3688807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15" name="Google Shape;515;p93"/>
          <p:cNvPicPr preferRelativeResize="0"/>
          <p:nvPr/>
        </p:nvPicPr>
        <p:blipFill rotWithShape="1">
          <a:blip r:embed="rId3">
            <a:alphaModFix/>
          </a:blip>
          <a:srcRect b="30891" l="19868" r="60500" t="62468"/>
          <a:stretch/>
        </p:blipFill>
        <p:spPr>
          <a:xfrm>
            <a:off x="6332886" y="1811238"/>
            <a:ext cx="5063729" cy="963544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16" name="Google Shape;516;p93"/>
          <p:cNvPicPr preferRelativeResize="0"/>
          <p:nvPr/>
        </p:nvPicPr>
        <p:blipFill rotWithShape="1">
          <a:blip r:embed="rId4">
            <a:alphaModFix/>
          </a:blip>
          <a:srcRect b="71489" l="19904" r="60176" t="15788"/>
          <a:stretch/>
        </p:blipFill>
        <p:spPr>
          <a:xfrm>
            <a:off x="6332886" y="3459414"/>
            <a:ext cx="5031800" cy="1724044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cxnSp>
        <p:nvCxnSpPr>
          <p:cNvPr id="517" name="Google Shape;517;p93"/>
          <p:cNvCxnSpPr/>
          <p:nvPr/>
        </p:nvCxnSpPr>
        <p:spPr>
          <a:xfrm flipH="1">
            <a:off x="4108705" y="2645664"/>
            <a:ext cx="212750" cy="813750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18" name="Google Shape;518;p93"/>
          <p:cNvSpPr txBox="1"/>
          <p:nvPr/>
        </p:nvSpPr>
        <p:spPr>
          <a:xfrm>
            <a:off x="3755136" y="2266951"/>
            <a:ext cx="2174623" cy="403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>
                <a:solidFill>
                  <a:srgbClr val="00B0F0"/>
                </a:solidFill>
                <a:latin typeface="Inter-Regular"/>
                <a:ea typeface="Inter-Regular"/>
                <a:cs typeface="Inter-Regular"/>
                <a:sym typeface="Inter-Regular"/>
              </a:rPr>
              <a:t>Write mode</a:t>
            </a:r>
            <a:endParaRPr/>
          </a:p>
        </p:txBody>
      </p:sp>
      <p:cxnSp>
        <p:nvCxnSpPr>
          <p:cNvPr id="519" name="Google Shape;519;p93"/>
          <p:cNvCxnSpPr/>
          <p:nvPr/>
        </p:nvCxnSpPr>
        <p:spPr>
          <a:xfrm rot="10800000">
            <a:off x="1755648" y="4088970"/>
            <a:ext cx="2203844" cy="1008746"/>
          </a:xfrm>
          <a:prstGeom prst="straightConnector1">
            <a:avLst/>
          </a:prstGeom>
          <a:noFill/>
          <a:ln cap="flat" cmpd="sng" w="571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20" name="Google Shape;520;p93"/>
          <p:cNvSpPr txBox="1"/>
          <p:nvPr/>
        </p:nvSpPr>
        <p:spPr>
          <a:xfrm>
            <a:off x="2793176" y="5074665"/>
            <a:ext cx="2839528" cy="403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>
                <a:solidFill>
                  <a:srgbClr val="FFFF00"/>
                </a:solidFill>
                <a:latin typeface="Inter-Regular"/>
                <a:ea typeface="Inter-Regular"/>
                <a:cs typeface="Inter-Regular"/>
                <a:sym typeface="Inter-Regular"/>
              </a:rPr>
              <a:t>To write into a file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94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Detecting End of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94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9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80"/>
              <a:buChar char="►"/>
            </a:pPr>
            <a:r>
              <a:rPr b="1" lang="en-IN" sz="2400"/>
              <a:t>Method 1:</a:t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Detection of the end-of-file condition is necessary  for preventing any further attempt to read data from  the file.</a:t>
            </a:r>
            <a:endParaRPr/>
          </a:p>
          <a:p>
            <a:pPr indent="0" lvl="1" marL="357188" rtl="0" algn="l">
              <a:spcBef>
                <a:spcPts val="560"/>
              </a:spcBef>
              <a:spcAft>
                <a:spcPts val="0"/>
              </a:spcAft>
              <a:buSzPts val="1260"/>
              <a:buNone/>
            </a:pPr>
            <a:r>
              <a:rPr lang="en-IN"/>
              <a:t>		</a:t>
            </a:r>
            <a:r>
              <a:rPr b="1" i="1" lang="en-IN" sz="2800">
                <a:solidFill>
                  <a:srgbClr val="0070C0"/>
                </a:solidFill>
              </a:rPr>
              <a:t>while(fin)</a:t>
            </a:r>
            <a:endParaRPr b="1" i="1" sz="2000">
              <a:solidFill>
                <a:srgbClr val="0070C0"/>
              </a:solidFill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An ifstream object returns a value zero if any error occurs in the file operation including the end-of-file  condition.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95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Detecting End of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95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9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80"/>
              <a:buChar char="►"/>
            </a:pPr>
            <a:r>
              <a:rPr b="1" lang="en-IN" sz="2400"/>
              <a:t>Method 2:</a:t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1400"/>
              <a:buNone/>
            </a:pPr>
            <a:r>
              <a:rPr lang="en-IN"/>
              <a:t>	</a:t>
            </a:r>
            <a:r>
              <a:rPr b="1" i="1" lang="en-IN" sz="2400">
                <a:solidFill>
                  <a:srgbClr val="0070C0"/>
                </a:solidFill>
              </a:rPr>
              <a:t>if(fin1.eof() != 0 ) </a:t>
            </a:r>
            <a:endParaRPr b="1" i="1" sz="2400">
              <a:solidFill>
                <a:srgbClr val="0070C0"/>
              </a:solidFill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1680"/>
              <a:buNone/>
            </a:pPr>
            <a:r>
              <a:rPr b="1" i="1" lang="en-IN" sz="2400">
                <a:solidFill>
                  <a:srgbClr val="0070C0"/>
                </a:solidFill>
              </a:rPr>
              <a:t>	{ </a:t>
            </a:r>
            <a:endParaRPr/>
          </a:p>
          <a:p>
            <a:pPr indent="0" lvl="1" marL="3571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i="1" lang="en-IN" sz="2000">
                <a:solidFill>
                  <a:srgbClr val="0070C0"/>
                </a:solidFill>
              </a:rPr>
              <a:t>          		exit(1);</a:t>
            </a:r>
            <a:endParaRPr/>
          </a:p>
          <a:p>
            <a:pPr indent="0" lvl="1" marL="3571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i="1" lang="en-IN" sz="2000">
                <a:solidFill>
                  <a:srgbClr val="0070C0"/>
                </a:solidFill>
              </a:rPr>
              <a:t>	}</a:t>
            </a:r>
            <a:endParaRPr b="1" i="1" sz="2000">
              <a:solidFill>
                <a:srgbClr val="0070C0"/>
              </a:solidFill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The eof() of ios class returns a non zero value if the end-of-file condition is encountered and zero  otherwise.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96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Reading from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9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41" name="Google Shape;541;p96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Google Shape;542;p96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43" name="Google Shape;543;p96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544" name="Google Shape;544;p96"/>
          <p:cNvPicPr preferRelativeResize="0"/>
          <p:nvPr/>
        </p:nvPicPr>
        <p:blipFill rotWithShape="1">
          <a:blip r:embed="rId3">
            <a:alphaModFix/>
          </a:blip>
          <a:srcRect b="43000" l="22972" r="54276" t="18283"/>
          <a:stretch/>
        </p:blipFill>
        <p:spPr>
          <a:xfrm>
            <a:off x="870857" y="1803284"/>
            <a:ext cx="4746171" cy="3921992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45" name="Google Shape;545;p96"/>
          <p:cNvPicPr preferRelativeResize="0"/>
          <p:nvPr/>
        </p:nvPicPr>
        <p:blipFill rotWithShape="1">
          <a:blip r:embed="rId3">
            <a:alphaModFix/>
          </a:blip>
          <a:srcRect b="8021" l="19982" r="59938" t="66237"/>
          <a:stretch/>
        </p:blipFill>
        <p:spPr>
          <a:xfrm>
            <a:off x="6616083" y="2175077"/>
            <a:ext cx="4530889" cy="311610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cxnSp>
        <p:nvCxnSpPr>
          <p:cNvPr id="546" name="Google Shape;546;p96"/>
          <p:cNvCxnSpPr/>
          <p:nvPr/>
        </p:nvCxnSpPr>
        <p:spPr>
          <a:xfrm flipH="1">
            <a:off x="2987266" y="2413086"/>
            <a:ext cx="1596926" cy="1605075"/>
          </a:xfrm>
          <a:prstGeom prst="straightConnector1">
            <a:avLst/>
          </a:prstGeom>
          <a:noFill/>
          <a:ln cap="flat" cmpd="sng" w="5715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47" name="Google Shape;547;p96"/>
          <p:cNvSpPr txBox="1"/>
          <p:nvPr/>
        </p:nvSpPr>
        <p:spPr>
          <a:xfrm>
            <a:off x="3630913" y="2040376"/>
            <a:ext cx="198611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FF"/>
                </a:solidFill>
                <a:latin typeface="Inter-Regular"/>
                <a:ea typeface="Inter-Regular"/>
                <a:cs typeface="Inter-Regular"/>
                <a:sym typeface="Inter-Regular"/>
              </a:rPr>
              <a:t>Detecting EoF</a:t>
            </a:r>
            <a:endParaRPr sz="2400">
              <a:solidFill>
                <a:srgbClr val="FF00FF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548" name="Google Shape;548;p96"/>
          <p:cNvCxnSpPr/>
          <p:nvPr/>
        </p:nvCxnSpPr>
        <p:spPr>
          <a:xfrm flipH="1">
            <a:off x="2561654" y="2694065"/>
            <a:ext cx="425611" cy="459111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49" name="Google Shape;549;p96"/>
          <p:cNvSpPr txBox="1"/>
          <p:nvPr/>
        </p:nvSpPr>
        <p:spPr>
          <a:xfrm>
            <a:off x="2714054" y="2370430"/>
            <a:ext cx="198611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00B0F0"/>
                </a:solidFill>
                <a:latin typeface="Inter-Regular"/>
                <a:ea typeface="Inter-Regular"/>
                <a:cs typeface="Inter-Regular"/>
                <a:sym typeface="Inter-Regular"/>
              </a:rPr>
              <a:t>Buffered line</a:t>
            </a:r>
            <a:endParaRPr/>
          </a:p>
        </p:txBody>
      </p:sp>
      <p:cxnSp>
        <p:nvCxnSpPr>
          <p:cNvPr id="550" name="Google Shape;550;p96"/>
          <p:cNvCxnSpPr/>
          <p:nvPr/>
        </p:nvCxnSpPr>
        <p:spPr>
          <a:xfrm rot="10800000">
            <a:off x="3413760" y="4523232"/>
            <a:ext cx="293352" cy="448363"/>
          </a:xfrm>
          <a:prstGeom prst="straightConnector1">
            <a:avLst/>
          </a:prstGeom>
          <a:noFill/>
          <a:ln cap="flat" cmpd="sng" w="571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51" name="Google Shape;551;p96"/>
          <p:cNvSpPr txBox="1"/>
          <p:nvPr/>
        </p:nvSpPr>
        <p:spPr>
          <a:xfrm>
            <a:off x="3243942" y="4989876"/>
            <a:ext cx="2432304" cy="6647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FF00"/>
                </a:solidFill>
                <a:latin typeface="Inter-Regular"/>
                <a:ea typeface="Inter-Regular"/>
                <a:cs typeface="Inter-Regular"/>
                <a:sym typeface="Inter-Regular"/>
              </a:rPr>
              <a:t>Fetching a line from a file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97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Write data into a file and read contents and display it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9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8" name="Google Shape;558;p97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97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60" name="Google Shape;560;p97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57200"/>
                <a:gridCol w="5573700"/>
              </a:tblGrid>
              <a:tr h="60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762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561" name="Google Shape;561;p97"/>
          <p:cNvPicPr preferRelativeResize="0"/>
          <p:nvPr/>
        </p:nvPicPr>
        <p:blipFill rotWithShape="1">
          <a:blip r:embed="rId3">
            <a:alphaModFix/>
          </a:blip>
          <a:srcRect b="30064" l="19981" r="52609" t="15566"/>
          <a:stretch/>
        </p:blipFill>
        <p:spPr>
          <a:xfrm>
            <a:off x="589076" y="1706880"/>
            <a:ext cx="5012268" cy="4690304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62" name="Google Shape;562;p97"/>
          <p:cNvPicPr preferRelativeResize="0"/>
          <p:nvPr/>
        </p:nvPicPr>
        <p:blipFill rotWithShape="1">
          <a:blip r:embed="rId4">
            <a:alphaModFix/>
          </a:blip>
          <a:srcRect b="68547" l="20148" r="61351" t="15236"/>
          <a:stretch/>
        </p:blipFill>
        <p:spPr>
          <a:xfrm>
            <a:off x="6901607" y="1796125"/>
            <a:ext cx="4179425" cy="2128450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63" name="Google Shape;563;p97"/>
          <p:cNvPicPr preferRelativeResize="0"/>
          <p:nvPr/>
        </p:nvPicPr>
        <p:blipFill rotWithShape="1">
          <a:blip r:embed="rId4">
            <a:alphaModFix/>
          </a:blip>
          <a:srcRect b="3304" l="19949" r="58451" t="80664"/>
          <a:stretch/>
        </p:blipFill>
        <p:spPr>
          <a:xfrm>
            <a:off x="6591382" y="4530794"/>
            <a:ext cx="4687680" cy="1866390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564" name="Google Shape;564;p97"/>
          <p:cNvSpPr txBox="1"/>
          <p:nvPr/>
        </p:nvSpPr>
        <p:spPr>
          <a:xfrm>
            <a:off x="8034817" y="4071273"/>
            <a:ext cx="2334867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Console Output</a:t>
            </a:r>
            <a:endParaRPr/>
          </a:p>
        </p:txBody>
      </p:sp>
      <p:sp>
        <p:nvSpPr>
          <p:cNvPr id="565" name="Google Shape;565;p97"/>
          <p:cNvSpPr txBox="1"/>
          <p:nvPr/>
        </p:nvSpPr>
        <p:spPr>
          <a:xfrm>
            <a:off x="8285361" y="3072837"/>
            <a:ext cx="1800808" cy="2723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FF00FF"/>
                </a:solidFill>
                <a:latin typeface="Inter-Regular"/>
                <a:ea typeface="Inter-Regular"/>
                <a:cs typeface="Inter-Regular"/>
                <a:sym typeface="Inter-Regular"/>
              </a:rPr>
              <a:t>New file created</a:t>
            </a:r>
            <a:endParaRPr/>
          </a:p>
        </p:txBody>
      </p:sp>
      <p:cxnSp>
        <p:nvCxnSpPr>
          <p:cNvPr id="566" name="Google Shape;566;p97"/>
          <p:cNvCxnSpPr/>
          <p:nvPr/>
        </p:nvCxnSpPr>
        <p:spPr>
          <a:xfrm rot="10800000">
            <a:off x="8935222" y="2211355"/>
            <a:ext cx="0" cy="782013"/>
          </a:xfrm>
          <a:prstGeom prst="straightConnector1">
            <a:avLst/>
          </a:prstGeom>
          <a:noFill/>
          <a:ln cap="flat" cmpd="sng" w="5715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98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Copy data from one file to another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9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3" name="Google Shape;573;p98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98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75" name="Google Shape;575;p98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57200"/>
                <a:gridCol w="5573700"/>
              </a:tblGrid>
              <a:tr h="60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762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76" name="Google Shape;576;p98"/>
          <p:cNvSpPr txBox="1"/>
          <p:nvPr/>
        </p:nvSpPr>
        <p:spPr>
          <a:xfrm>
            <a:off x="8034818" y="4100457"/>
            <a:ext cx="1800808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xyz.txt</a:t>
            </a:r>
            <a:endParaRPr/>
          </a:p>
        </p:txBody>
      </p:sp>
      <p:pic>
        <p:nvPicPr>
          <p:cNvPr id="577" name="Google Shape;577;p98"/>
          <p:cNvPicPr preferRelativeResize="0"/>
          <p:nvPr/>
        </p:nvPicPr>
        <p:blipFill rotWithShape="1">
          <a:blip r:embed="rId3">
            <a:alphaModFix/>
          </a:blip>
          <a:srcRect b="34389" l="20183" r="54040" t="16013"/>
          <a:stretch/>
        </p:blipFill>
        <p:spPr>
          <a:xfrm>
            <a:off x="973588" y="1806891"/>
            <a:ext cx="4656687" cy="460199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578" name="Google Shape;578;p98"/>
          <p:cNvSpPr txBox="1"/>
          <p:nvPr/>
        </p:nvSpPr>
        <p:spPr>
          <a:xfrm>
            <a:off x="7953754" y="1812337"/>
            <a:ext cx="1800808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abc.txt</a:t>
            </a:r>
            <a:endParaRPr/>
          </a:p>
        </p:txBody>
      </p:sp>
      <p:pic>
        <p:nvPicPr>
          <p:cNvPr id="579" name="Google Shape;579;p98"/>
          <p:cNvPicPr preferRelativeResize="0"/>
          <p:nvPr/>
        </p:nvPicPr>
        <p:blipFill rotWithShape="1">
          <a:blip r:embed="rId4">
            <a:alphaModFix/>
          </a:blip>
          <a:srcRect b="69107" l="20149" r="47850" t="15794"/>
          <a:stretch/>
        </p:blipFill>
        <p:spPr>
          <a:xfrm>
            <a:off x="6146345" y="2305112"/>
            <a:ext cx="5336090" cy="1350698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80" name="Google Shape;580;p98"/>
          <p:cNvPicPr preferRelativeResize="0"/>
          <p:nvPr/>
        </p:nvPicPr>
        <p:blipFill rotWithShape="1">
          <a:blip r:embed="rId5">
            <a:alphaModFix/>
          </a:blip>
          <a:srcRect b="69640" l="20221" r="49689" t="15547"/>
          <a:stretch/>
        </p:blipFill>
        <p:spPr>
          <a:xfrm>
            <a:off x="6109569" y="4670601"/>
            <a:ext cx="5328234" cy="140716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99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Count number of lines in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99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7" name="Google Shape;587;p99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99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89" name="Google Shape;589;p99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57200"/>
                <a:gridCol w="5573700"/>
              </a:tblGrid>
              <a:tr h="60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762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90" name="Google Shape;590;p99"/>
          <p:cNvSpPr txBox="1"/>
          <p:nvPr/>
        </p:nvSpPr>
        <p:spPr>
          <a:xfrm>
            <a:off x="7488464" y="4051815"/>
            <a:ext cx="386650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Console Output</a:t>
            </a:r>
            <a:endParaRPr sz="24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591" name="Google Shape;591;p99"/>
          <p:cNvSpPr txBox="1"/>
          <p:nvPr/>
        </p:nvSpPr>
        <p:spPr>
          <a:xfrm>
            <a:off x="7953754" y="1812337"/>
            <a:ext cx="1800808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abc.txt</a:t>
            </a:r>
            <a:endParaRPr/>
          </a:p>
        </p:txBody>
      </p:sp>
      <p:pic>
        <p:nvPicPr>
          <p:cNvPr id="592" name="Google Shape;592;p99"/>
          <p:cNvPicPr preferRelativeResize="0"/>
          <p:nvPr/>
        </p:nvPicPr>
        <p:blipFill rotWithShape="1">
          <a:blip r:embed="rId3">
            <a:alphaModFix/>
          </a:blip>
          <a:srcRect b="35791" l="19787" r="52859" t="15231"/>
          <a:stretch/>
        </p:blipFill>
        <p:spPr>
          <a:xfrm>
            <a:off x="919592" y="1847294"/>
            <a:ext cx="4736638" cy="4549889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93" name="Google Shape;593;p99"/>
          <p:cNvPicPr preferRelativeResize="0"/>
          <p:nvPr/>
        </p:nvPicPr>
        <p:blipFill rotWithShape="1">
          <a:blip r:embed="rId4">
            <a:alphaModFix/>
          </a:blip>
          <a:srcRect b="67040" l="19787" r="50410" t="15231"/>
          <a:stretch/>
        </p:blipFill>
        <p:spPr>
          <a:xfrm>
            <a:off x="6118304" y="2202362"/>
            <a:ext cx="5355212" cy="170873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94" name="Google Shape;594;p99"/>
          <p:cNvPicPr preferRelativeResize="0"/>
          <p:nvPr/>
        </p:nvPicPr>
        <p:blipFill rotWithShape="1">
          <a:blip r:embed="rId4">
            <a:alphaModFix/>
          </a:blip>
          <a:srcRect b="13130" l="19982" r="58252" t="74078"/>
          <a:stretch/>
        </p:blipFill>
        <p:spPr>
          <a:xfrm>
            <a:off x="6118304" y="4605540"/>
            <a:ext cx="5355211" cy="168858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100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Count number of occurrence of a particular character in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100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1" name="Google Shape;601;p100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100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603" name="Google Shape;603;p100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57200"/>
                <a:gridCol w="5573700"/>
              </a:tblGrid>
              <a:tr h="60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762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04" name="Google Shape;604;p100"/>
          <p:cNvSpPr txBox="1"/>
          <p:nvPr/>
        </p:nvSpPr>
        <p:spPr>
          <a:xfrm>
            <a:off x="7721927" y="4098665"/>
            <a:ext cx="294931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Console Output</a:t>
            </a:r>
            <a:endParaRPr/>
          </a:p>
        </p:txBody>
      </p:sp>
      <p:sp>
        <p:nvSpPr>
          <p:cNvPr id="605" name="Google Shape;605;p100"/>
          <p:cNvSpPr txBox="1"/>
          <p:nvPr/>
        </p:nvSpPr>
        <p:spPr>
          <a:xfrm>
            <a:off x="7953754" y="1812337"/>
            <a:ext cx="1800808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abc.txt</a:t>
            </a:r>
            <a:endParaRPr/>
          </a:p>
        </p:txBody>
      </p:sp>
      <p:pic>
        <p:nvPicPr>
          <p:cNvPr id="606" name="Google Shape;606;p100"/>
          <p:cNvPicPr preferRelativeResize="0"/>
          <p:nvPr/>
        </p:nvPicPr>
        <p:blipFill rotWithShape="1">
          <a:blip r:embed="rId3">
            <a:alphaModFix/>
          </a:blip>
          <a:srcRect b="67040" l="19787" r="50410" t="15231"/>
          <a:stretch/>
        </p:blipFill>
        <p:spPr>
          <a:xfrm>
            <a:off x="6118304" y="2202362"/>
            <a:ext cx="5355212" cy="170873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607" name="Google Shape;607;p100"/>
          <p:cNvPicPr preferRelativeResize="0"/>
          <p:nvPr/>
        </p:nvPicPr>
        <p:blipFill rotWithShape="1">
          <a:blip r:embed="rId4">
            <a:alphaModFix/>
          </a:blip>
          <a:srcRect b="30581" l="20261" r="42980" t="15567"/>
          <a:stretch/>
        </p:blipFill>
        <p:spPr>
          <a:xfrm>
            <a:off x="509852" y="1934684"/>
            <a:ext cx="5378205" cy="422670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608" name="Google Shape;608;p100"/>
          <p:cNvPicPr preferRelativeResize="0"/>
          <p:nvPr/>
        </p:nvPicPr>
        <p:blipFill rotWithShape="1">
          <a:blip r:embed="rId4">
            <a:alphaModFix/>
          </a:blip>
          <a:srcRect b="10561" l="19982" r="59647" t="74767"/>
          <a:stretch/>
        </p:blipFill>
        <p:spPr>
          <a:xfrm>
            <a:off x="6423817" y="4525075"/>
            <a:ext cx="4695276" cy="181408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cxnSp>
        <p:nvCxnSpPr>
          <p:cNvPr id="609" name="Google Shape;609;p100"/>
          <p:cNvCxnSpPr/>
          <p:nvPr/>
        </p:nvCxnSpPr>
        <p:spPr>
          <a:xfrm flipH="1">
            <a:off x="2140607" y="3339753"/>
            <a:ext cx="1364594" cy="1384647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10" name="Google Shape;610;p100"/>
          <p:cNvSpPr txBox="1"/>
          <p:nvPr/>
        </p:nvSpPr>
        <p:spPr>
          <a:xfrm>
            <a:off x="3023170" y="2570312"/>
            <a:ext cx="2683363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>
                <a:solidFill>
                  <a:srgbClr val="00B0F0"/>
                </a:solidFill>
                <a:latin typeface="Inter-Regular"/>
                <a:ea typeface="Inter-Regular"/>
                <a:cs typeface="Inter-Regular"/>
                <a:sym typeface="Inter-Regular"/>
              </a:rPr>
              <a:t>Fetching a single character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101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Count number of spaces in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101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7" name="Google Shape;617;p101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101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619" name="Google Shape;619;p101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57200"/>
                <a:gridCol w="5573700"/>
              </a:tblGrid>
              <a:tr h="60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762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20" name="Google Shape;620;p101"/>
          <p:cNvSpPr txBox="1"/>
          <p:nvPr/>
        </p:nvSpPr>
        <p:spPr>
          <a:xfrm>
            <a:off x="7721927" y="4078904"/>
            <a:ext cx="236565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Console Output</a:t>
            </a:r>
            <a:endParaRPr/>
          </a:p>
        </p:txBody>
      </p:sp>
      <p:sp>
        <p:nvSpPr>
          <p:cNvPr id="621" name="Google Shape;621;p101"/>
          <p:cNvSpPr txBox="1"/>
          <p:nvPr/>
        </p:nvSpPr>
        <p:spPr>
          <a:xfrm>
            <a:off x="7953754" y="1812337"/>
            <a:ext cx="1800808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abc.txt</a:t>
            </a:r>
            <a:endParaRPr/>
          </a:p>
        </p:txBody>
      </p:sp>
      <p:pic>
        <p:nvPicPr>
          <p:cNvPr id="622" name="Google Shape;622;p101"/>
          <p:cNvPicPr preferRelativeResize="0"/>
          <p:nvPr/>
        </p:nvPicPr>
        <p:blipFill rotWithShape="1">
          <a:blip r:embed="rId3">
            <a:alphaModFix/>
          </a:blip>
          <a:srcRect b="67040" l="19787" r="50410" t="15231"/>
          <a:stretch/>
        </p:blipFill>
        <p:spPr>
          <a:xfrm>
            <a:off x="6118304" y="2202362"/>
            <a:ext cx="5355212" cy="170873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623" name="Google Shape;623;p101"/>
          <p:cNvPicPr preferRelativeResize="0"/>
          <p:nvPr/>
        </p:nvPicPr>
        <p:blipFill rotWithShape="1">
          <a:blip r:embed="rId4">
            <a:alphaModFix/>
          </a:blip>
          <a:srcRect b="34898" l="20260" r="53258" t="15565"/>
          <a:stretch/>
        </p:blipFill>
        <p:spPr>
          <a:xfrm>
            <a:off x="609918" y="1790806"/>
            <a:ext cx="5203584" cy="4615717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624" name="Google Shape;624;p101"/>
          <p:cNvPicPr preferRelativeResize="0"/>
          <p:nvPr/>
        </p:nvPicPr>
        <p:blipFill rotWithShape="1">
          <a:blip r:embed="rId4">
            <a:alphaModFix/>
          </a:blip>
          <a:srcRect b="12976" l="20168" r="59553" t="74423"/>
          <a:stretch/>
        </p:blipFill>
        <p:spPr>
          <a:xfrm>
            <a:off x="6099174" y="4608473"/>
            <a:ext cx="5374341" cy="1586490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102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Question…???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10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1" name="Google Shape;631;p102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102"/>
          <p:cNvSpPr txBox="1"/>
          <p:nvPr/>
        </p:nvSpPr>
        <p:spPr>
          <a:xfrm>
            <a:off x="609918" y="1245140"/>
            <a:ext cx="10888176" cy="6394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-356616" lvl="0" marL="35661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►"/>
            </a:pPr>
            <a:r>
              <a:rPr lang="en-IN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Write a C++ Program to append data into a file</a:t>
            </a:r>
            <a:endParaRPr/>
          </a:p>
          <a:p>
            <a:pPr indent="-356616" lvl="0" marL="356616" marR="0" rtl="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►"/>
            </a:pPr>
            <a:r>
              <a:rPr lang="en-IN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Write a C++ Program to count number of words in a file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6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6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85"/>
          <p:cNvSpPr txBox="1"/>
          <p:nvPr>
            <p:ph type="ctrTitle"/>
          </p:nvPr>
        </p:nvSpPr>
        <p:spPr>
          <a:xfrm>
            <a:off x="775504" y="1954220"/>
            <a:ext cx="4328932" cy="16547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lang="en-IN" sz="2800"/>
              <a:t>Unit 5:</a:t>
            </a:r>
            <a:br>
              <a:rPr lang="en-IN" sz="2800"/>
            </a:br>
            <a:r>
              <a:rPr lang="en-IN" sz="2800"/>
              <a:t>File Operations</a:t>
            </a:r>
            <a:endParaRPr sz="2800"/>
          </a:p>
        </p:txBody>
      </p:sp>
      <p:sp>
        <p:nvSpPr>
          <p:cNvPr id="410" name="Google Shape;410;p85"/>
          <p:cNvSpPr txBox="1"/>
          <p:nvPr>
            <p:ph idx="4294967295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</a:pPr>
            <a:r>
              <a:rPr lang="en-IN" sz="1400"/>
              <a:t>Sonal Gupta</a:t>
            </a:r>
            <a:endParaRPr sz="1400"/>
          </a:p>
        </p:txBody>
      </p:sp>
      <p:sp>
        <p:nvSpPr>
          <p:cNvPr id="411" name="Google Shape;411;p85"/>
          <p:cNvSpPr txBox="1"/>
          <p:nvPr>
            <p:ph idx="4294967295" type="body"/>
          </p:nvPr>
        </p:nvSpPr>
        <p:spPr>
          <a:xfrm>
            <a:off x="1333184" y="6216807"/>
            <a:ext cx="5226642" cy="3692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IN" sz="800"/>
              <a:t>Lecturer, Department of Computer Engineering[NBA Accredited],Vidyalankar Polytechnic, Mumbai</a:t>
            </a:r>
            <a:endParaRPr/>
          </a:p>
        </p:txBody>
      </p:sp>
      <p:pic>
        <p:nvPicPr>
          <p:cNvPr id="412" name="Google Shape;412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167" y="6010013"/>
            <a:ext cx="1088011" cy="365038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85"/>
          <p:cNvSpPr/>
          <p:nvPr/>
        </p:nvSpPr>
        <p:spPr>
          <a:xfrm>
            <a:off x="682172" y="3072840"/>
            <a:ext cx="347165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MSBTE LEAD: Learning at your Doorstep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10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b="1" lang="en-IN"/>
              <a:t>Thank You !!!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86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1" lang="en-IN" sz="2700"/>
              <a:t>Unit Outcome 3:</a:t>
            </a:r>
            <a:br>
              <a:rPr lang="en-IN" sz="2700"/>
            </a:br>
            <a:r>
              <a:rPr lang="en-IN" sz="2880"/>
              <a:t>Develop C++ program to read / write operation from / to the given file</a:t>
            </a:r>
            <a:endParaRPr sz="2700"/>
          </a:p>
        </p:txBody>
      </p:sp>
      <p:sp>
        <p:nvSpPr>
          <p:cNvPr id="420" name="Google Shape;420;p86"/>
          <p:cNvSpPr txBox="1"/>
          <p:nvPr>
            <p:ph idx="4294967295" type="subTitle"/>
          </p:nvPr>
        </p:nvSpPr>
        <p:spPr>
          <a:xfrm>
            <a:off x="915578" y="3781213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b="1" i="0" lang="en-IN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 JULY 2020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87"/>
          <p:cNvSpPr txBox="1"/>
          <p:nvPr>
            <p:ph type="ctrTitle"/>
          </p:nvPr>
        </p:nvSpPr>
        <p:spPr>
          <a:xfrm>
            <a:off x="775503" y="1720757"/>
            <a:ext cx="5644751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1" lang="en-IN" sz="2700"/>
              <a:t>Learning Outcome 3:</a:t>
            </a:r>
            <a:br>
              <a:rPr lang="en-IN" sz="2700"/>
            </a:br>
            <a:r>
              <a:rPr lang="en-IN" sz="2880"/>
              <a:t>To implement how to extract, save and manipulate contents of file</a:t>
            </a:r>
            <a:endParaRPr sz="2700"/>
          </a:p>
        </p:txBody>
      </p:sp>
      <p:sp>
        <p:nvSpPr>
          <p:cNvPr id="427" name="Google Shape;427;p87"/>
          <p:cNvSpPr txBox="1"/>
          <p:nvPr>
            <p:ph idx="4294967295" type="subTitle"/>
          </p:nvPr>
        </p:nvSpPr>
        <p:spPr>
          <a:xfrm>
            <a:off x="915578" y="3781213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b="1" i="0" lang="en-IN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 JULY 2020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8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/>
              <a:t>Contents</a:t>
            </a:r>
            <a:endParaRPr/>
          </a:p>
        </p:txBody>
      </p:sp>
      <p:graphicFrame>
        <p:nvGraphicFramePr>
          <p:cNvPr id="433" name="Google Shape;433;p88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{572DF063-DEF7-4243-BE70-9C768DC6360F}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Detecting end of file</a:t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2.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Inter-Regular"/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File manipulation</a:t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i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34" name="Google Shape;434;p88"/>
          <p:cNvSpPr txBox="1"/>
          <p:nvPr>
            <p:ph idx="1" type="body"/>
          </p:nvPr>
        </p:nvSpPr>
        <p:spPr>
          <a:xfrm>
            <a:off x="7133460" y="372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Sonal Gupta</a:t>
            </a:r>
            <a:endParaRPr/>
          </a:p>
        </p:txBody>
      </p:sp>
      <p:sp>
        <p:nvSpPr>
          <p:cNvPr id="435" name="Google Shape;435;p88"/>
          <p:cNvSpPr txBox="1"/>
          <p:nvPr>
            <p:ph idx="2" type="body"/>
          </p:nvPr>
        </p:nvSpPr>
        <p:spPr>
          <a:xfrm>
            <a:off x="7133460" y="3957330"/>
            <a:ext cx="4695373" cy="5938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Lecturer, Department of Computer Engineering[NBA Accredited],</a:t>
            </a:r>
            <a:endParaRPr/>
          </a:p>
          <a:p>
            <a:pPr indent="0" lvl="0" marL="0" rtl="0" algn="l"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IN"/>
              <a:t>Vidyalankar Polytechnic, Mumbai</a:t>
            </a:r>
            <a:endParaRPr/>
          </a:p>
        </p:txBody>
      </p:sp>
      <p:pic>
        <p:nvPicPr>
          <p:cNvPr id="436" name="Google Shape;436;p88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5808" l="0" r="0" t="5808"/>
          <a:stretch/>
        </p:blipFill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</p:pic>
      <p:sp>
        <p:nvSpPr>
          <p:cNvPr id="437" name="Google Shape;437;p88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Key takeaways</a:t>
            </a:r>
            <a:endParaRPr/>
          </a:p>
        </p:txBody>
      </p:sp>
      <p:sp>
        <p:nvSpPr>
          <p:cNvPr id="438" name="Google Shape;438;p88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IN"/>
              <a:t>C++ basic file manipulation operations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89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Concept Map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89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5" name="Google Shape;445;p89"/>
          <p:cNvGrpSpPr/>
          <p:nvPr/>
        </p:nvGrpSpPr>
        <p:grpSpPr>
          <a:xfrm>
            <a:off x="612816" y="1698829"/>
            <a:ext cx="10972717" cy="3827053"/>
            <a:chOff x="3216" y="560591"/>
            <a:chExt cx="10972717" cy="3827053"/>
          </a:xfrm>
        </p:grpSpPr>
        <p:sp>
          <p:nvSpPr>
            <p:cNvPr id="446" name="Google Shape;446;p89"/>
            <p:cNvSpPr/>
            <p:nvPr/>
          </p:nvSpPr>
          <p:spPr>
            <a:xfrm>
              <a:off x="1151524" y="2018942"/>
              <a:ext cx="4210461" cy="66793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447" name="Google Shape;447;p89"/>
            <p:cNvSpPr/>
            <p:nvPr/>
          </p:nvSpPr>
          <p:spPr>
            <a:xfrm>
              <a:off x="3958498" y="2018942"/>
              <a:ext cx="1403487" cy="66793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448" name="Google Shape;448;p89"/>
            <p:cNvSpPr/>
            <p:nvPr/>
          </p:nvSpPr>
          <p:spPr>
            <a:xfrm>
              <a:off x="5361985" y="2018942"/>
              <a:ext cx="1403487" cy="6679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449" name="Google Shape;449;p89"/>
            <p:cNvSpPr/>
            <p:nvPr/>
          </p:nvSpPr>
          <p:spPr>
            <a:xfrm>
              <a:off x="5361985" y="2018942"/>
              <a:ext cx="4210461" cy="6679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450" name="Google Shape;450;p89"/>
            <p:cNvSpPr/>
            <p:nvPr/>
          </p:nvSpPr>
          <p:spPr>
            <a:xfrm>
              <a:off x="4213677" y="560591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528CBE"/>
            </a:solidFill>
            <a:ln cap="flat" cmpd="sng" w="12700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89"/>
            <p:cNvSpPr/>
            <p:nvPr/>
          </p:nvSpPr>
          <p:spPr>
            <a:xfrm>
              <a:off x="4468857" y="803011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FFFFFF"/>
            </a:solidFill>
            <a:ln cap="flat" cmpd="sng" w="12700">
              <a:solidFill>
                <a:srgbClr val="528CB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89"/>
            <p:cNvSpPr txBox="1"/>
            <p:nvPr/>
          </p:nvSpPr>
          <p:spPr>
            <a:xfrm>
              <a:off x="4511571" y="845725"/>
              <a:ext cx="2211187" cy="13729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File manipulations</a:t>
              </a:r>
              <a:endParaRPr/>
            </a:p>
          </p:txBody>
        </p:sp>
        <p:sp>
          <p:nvSpPr>
            <p:cNvPr id="453" name="Google Shape;453;p89"/>
            <p:cNvSpPr/>
            <p:nvPr/>
          </p:nvSpPr>
          <p:spPr>
            <a:xfrm>
              <a:off x="8424138" y="268687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5D9CD3"/>
            </a:solidFill>
            <a:ln cap="flat" cmpd="sng" w="12700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89"/>
            <p:cNvSpPr/>
            <p:nvPr/>
          </p:nvSpPr>
          <p:spPr>
            <a:xfrm>
              <a:off x="8679318" y="292929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FFFFFF"/>
            </a:solidFill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89"/>
            <p:cNvSpPr txBox="1"/>
            <p:nvPr/>
          </p:nvSpPr>
          <p:spPr>
            <a:xfrm>
              <a:off x="8722032" y="2972008"/>
              <a:ext cx="2211187" cy="13729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Count no of spaces</a:t>
              </a:r>
              <a:endParaRPr/>
            </a:p>
          </p:txBody>
        </p:sp>
        <p:sp>
          <p:nvSpPr>
            <p:cNvPr id="456" name="Google Shape;456;p89"/>
            <p:cNvSpPr/>
            <p:nvPr/>
          </p:nvSpPr>
          <p:spPr>
            <a:xfrm>
              <a:off x="5617164" y="268687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5D9CD3"/>
            </a:solidFill>
            <a:ln cap="flat" cmpd="sng" w="12700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89"/>
            <p:cNvSpPr/>
            <p:nvPr/>
          </p:nvSpPr>
          <p:spPr>
            <a:xfrm>
              <a:off x="5872344" y="292929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FFFFFF"/>
            </a:solidFill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89"/>
            <p:cNvSpPr txBox="1"/>
            <p:nvPr/>
          </p:nvSpPr>
          <p:spPr>
            <a:xfrm>
              <a:off x="5915058" y="2972008"/>
              <a:ext cx="2211187" cy="13729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Count no of specific character </a:t>
              </a:r>
              <a:endParaRPr/>
            </a:p>
          </p:txBody>
        </p:sp>
        <p:sp>
          <p:nvSpPr>
            <p:cNvPr id="459" name="Google Shape;459;p89"/>
            <p:cNvSpPr/>
            <p:nvPr/>
          </p:nvSpPr>
          <p:spPr>
            <a:xfrm>
              <a:off x="2810190" y="268687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5D9CD3"/>
            </a:solidFill>
            <a:ln cap="flat" cmpd="sng" w="12700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89"/>
            <p:cNvSpPr/>
            <p:nvPr/>
          </p:nvSpPr>
          <p:spPr>
            <a:xfrm>
              <a:off x="3065370" y="292929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FFFFFF"/>
            </a:solidFill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89"/>
            <p:cNvSpPr txBox="1"/>
            <p:nvPr/>
          </p:nvSpPr>
          <p:spPr>
            <a:xfrm>
              <a:off x="3108084" y="2972008"/>
              <a:ext cx="2211187" cy="13729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Count no of lines</a:t>
              </a:r>
              <a:endParaRPr/>
            </a:p>
          </p:txBody>
        </p:sp>
        <p:sp>
          <p:nvSpPr>
            <p:cNvPr id="462" name="Google Shape;462;p89"/>
            <p:cNvSpPr/>
            <p:nvPr/>
          </p:nvSpPr>
          <p:spPr>
            <a:xfrm>
              <a:off x="3216" y="268687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5D9CD3"/>
            </a:solidFill>
            <a:ln cap="flat" cmpd="sng" w="12700">
              <a:solidFill>
                <a:srgbClr val="FFFF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89"/>
            <p:cNvSpPr/>
            <p:nvPr/>
          </p:nvSpPr>
          <p:spPr>
            <a:xfrm>
              <a:off x="258396" y="2929294"/>
              <a:ext cx="2296615" cy="1458350"/>
            </a:xfrm>
            <a:prstGeom prst="roundRect">
              <a:avLst>
                <a:gd fmla="val 10000" name="adj"/>
              </a:avLst>
            </a:prstGeom>
            <a:solidFill>
              <a:srgbClr val="FFFFFF"/>
            </a:solidFill>
            <a:ln cap="flat" cmpd="sng" w="12700">
              <a:solidFill>
                <a:srgbClr val="5D9CD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89"/>
            <p:cNvSpPr txBox="1"/>
            <p:nvPr/>
          </p:nvSpPr>
          <p:spPr>
            <a:xfrm>
              <a:off x="301110" y="2972008"/>
              <a:ext cx="2211187" cy="13729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2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Copy content from one file to another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90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 operations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90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90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67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472" name="Google Shape;472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8855" y="1055832"/>
            <a:ext cx="7276134" cy="479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91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Opening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91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9" name="Google Shape;479;p91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p91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81" name="Google Shape;481;p91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82" name="Google Shape;482;p91"/>
          <p:cNvPicPr preferRelativeResize="0"/>
          <p:nvPr/>
        </p:nvPicPr>
        <p:blipFill rotWithShape="1">
          <a:blip r:embed="rId3">
            <a:alphaModFix/>
          </a:blip>
          <a:srcRect b="40055" l="23395" r="55175" t="35978"/>
          <a:stretch/>
        </p:blipFill>
        <p:spPr>
          <a:xfrm>
            <a:off x="762318" y="2002972"/>
            <a:ext cx="5028882" cy="361405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483" name="Google Shape;483;p91"/>
          <p:cNvPicPr preferRelativeResize="0"/>
          <p:nvPr/>
        </p:nvPicPr>
        <p:blipFill rotWithShape="1">
          <a:blip r:embed="rId4">
            <a:alphaModFix/>
          </a:blip>
          <a:srcRect b="12902" l="19744" r="57477" t="74226"/>
          <a:stretch/>
        </p:blipFill>
        <p:spPr>
          <a:xfrm>
            <a:off x="6250363" y="2896687"/>
            <a:ext cx="5157866" cy="156353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cxnSp>
        <p:nvCxnSpPr>
          <p:cNvPr id="484" name="Google Shape;484;p91"/>
          <p:cNvCxnSpPr/>
          <p:nvPr/>
        </p:nvCxnSpPr>
        <p:spPr>
          <a:xfrm flipH="1">
            <a:off x="2879387" y="3190672"/>
            <a:ext cx="1303508" cy="680937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85" name="Google Shape;485;p91"/>
          <p:cNvSpPr txBox="1"/>
          <p:nvPr/>
        </p:nvSpPr>
        <p:spPr>
          <a:xfrm>
            <a:off x="3805085" y="2702147"/>
            <a:ext cx="1986116" cy="4555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200">
                <a:solidFill>
                  <a:srgbClr val="00B0F0"/>
                </a:solidFill>
                <a:latin typeface="Inter-Regular"/>
                <a:ea typeface="Inter-Regular"/>
                <a:cs typeface="Inter-Regular"/>
                <a:sym typeface="Inter-Regular"/>
              </a:rPr>
              <a:t>File Object</a:t>
            </a:r>
            <a:endParaRPr/>
          </a:p>
        </p:txBody>
      </p:sp>
      <p:cxnSp>
        <p:nvCxnSpPr>
          <p:cNvPr id="486" name="Google Shape;486;p91"/>
          <p:cNvCxnSpPr/>
          <p:nvPr/>
        </p:nvCxnSpPr>
        <p:spPr>
          <a:xfrm flipH="1" rot="10800000">
            <a:off x="2428568" y="4365524"/>
            <a:ext cx="724763" cy="732191"/>
          </a:xfrm>
          <a:prstGeom prst="straightConnector1">
            <a:avLst/>
          </a:prstGeom>
          <a:noFill/>
          <a:ln cap="flat" cmpd="sng" w="571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87" name="Google Shape;487;p91"/>
          <p:cNvSpPr txBox="1"/>
          <p:nvPr/>
        </p:nvSpPr>
        <p:spPr>
          <a:xfrm>
            <a:off x="1545025" y="5097715"/>
            <a:ext cx="198611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FF00"/>
                </a:solidFill>
                <a:latin typeface="Inter-Regular"/>
                <a:ea typeface="Inter-Regular"/>
                <a:cs typeface="Inter-Regular"/>
                <a:sym typeface="Inter-Regular"/>
              </a:rPr>
              <a:t>File to open</a:t>
            </a:r>
            <a:endParaRPr/>
          </a:p>
        </p:txBody>
      </p:sp>
      <p:cxnSp>
        <p:nvCxnSpPr>
          <p:cNvPr id="488" name="Google Shape;488;p91"/>
          <p:cNvCxnSpPr/>
          <p:nvPr/>
        </p:nvCxnSpPr>
        <p:spPr>
          <a:xfrm rot="10800000">
            <a:off x="4279125" y="4460224"/>
            <a:ext cx="351869" cy="637491"/>
          </a:xfrm>
          <a:prstGeom prst="straightConnector1">
            <a:avLst/>
          </a:prstGeom>
          <a:noFill/>
          <a:ln cap="flat" cmpd="sng" w="5715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89" name="Google Shape;489;p91"/>
          <p:cNvSpPr txBox="1"/>
          <p:nvPr/>
        </p:nvSpPr>
        <p:spPr>
          <a:xfrm>
            <a:off x="3637936" y="5068830"/>
            <a:ext cx="198611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00FF"/>
                </a:solidFill>
                <a:latin typeface="Inter-Regular"/>
                <a:ea typeface="Inter-Regular"/>
                <a:cs typeface="Inter-Regular"/>
                <a:sym typeface="Inter-Regular"/>
              </a:rPr>
              <a:t>Read mode</a:t>
            </a:r>
            <a:endParaRPr/>
          </a:p>
        </p:txBody>
      </p:sp>
      <p:cxnSp>
        <p:nvCxnSpPr>
          <p:cNvPr id="490" name="Google Shape;490;p91"/>
          <p:cNvCxnSpPr/>
          <p:nvPr/>
        </p:nvCxnSpPr>
        <p:spPr>
          <a:xfrm>
            <a:off x="1354157" y="3684903"/>
            <a:ext cx="346457" cy="485097"/>
          </a:xfrm>
          <a:prstGeom prst="straightConnector1">
            <a:avLst/>
          </a:prstGeom>
          <a:noFill/>
          <a:ln cap="flat" cmpd="sng" w="57150">
            <a:solidFill>
              <a:srgbClr val="FF9A9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91" name="Google Shape;491;p91"/>
          <p:cNvSpPr txBox="1"/>
          <p:nvPr/>
        </p:nvSpPr>
        <p:spPr>
          <a:xfrm>
            <a:off x="1040033" y="3361093"/>
            <a:ext cx="1986116" cy="350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rgbClr val="FF9A91"/>
                </a:solidFill>
                <a:latin typeface="Inter-Regular"/>
                <a:ea typeface="Inter-Regular"/>
                <a:cs typeface="Inter-Regular"/>
                <a:sym typeface="Inter-Regular"/>
              </a:rPr>
              <a:t>File Open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92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Closing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p9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8" name="Google Shape;498;p92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Google Shape;499;p92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00" name="Google Shape;500;p92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{A6950ED2-A7F9-468D-9E38-71B977AC7660}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N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501" name="Google Shape;501;p92"/>
          <p:cNvPicPr preferRelativeResize="0"/>
          <p:nvPr/>
        </p:nvPicPr>
        <p:blipFill rotWithShape="1">
          <a:blip r:embed="rId3">
            <a:alphaModFix/>
          </a:blip>
          <a:srcRect b="35095" l="23078" r="54938" t="36056"/>
          <a:stretch/>
        </p:blipFill>
        <p:spPr>
          <a:xfrm>
            <a:off x="609918" y="1973945"/>
            <a:ext cx="5319374" cy="374468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02" name="Google Shape;502;p92"/>
          <p:cNvPicPr preferRelativeResize="0"/>
          <p:nvPr/>
        </p:nvPicPr>
        <p:blipFill rotWithShape="1">
          <a:blip r:embed="rId3">
            <a:alphaModFix/>
          </a:blip>
          <a:srcRect b="15121" l="20062" r="59542" t="68900"/>
          <a:stretch/>
        </p:blipFill>
        <p:spPr>
          <a:xfrm>
            <a:off x="6233042" y="2423886"/>
            <a:ext cx="5076825" cy="2133452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cxnSp>
        <p:nvCxnSpPr>
          <p:cNvPr id="503" name="Google Shape;503;p92"/>
          <p:cNvCxnSpPr/>
          <p:nvPr/>
        </p:nvCxnSpPr>
        <p:spPr>
          <a:xfrm flipH="1">
            <a:off x="2938272" y="3098188"/>
            <a:ext cx="1301653" cy="1351892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04" name="Google Shape;504;p92"/>
          <p:cNvSpPr txBox="1"/>
          <p:nvPr/>
        </p:nvSpPr>
        <p:spPr>
          <a:xfrm>
            <a:off x="3862114" y="2609663"/>
            <a:ext cx="1986116" cy="4555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6575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200">
                <a:solidFill>
                  <a:srgbClr val="00B0F0"/>
                </a:solidFill>
                <a:latin typeface="Inter-Regular"/>
                <a:ea typeface="Inter-Regular"/>
                <a:cs typeface="Inter-Regular"/>
                <a:sym typeface="Inter-Regular"/>
              </a:rPr>
              <a:t>File Close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